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sldIdLst>
    <p:sldId id="272" r:id="rId2"/>
    <p:sldId id="263" r:id="rId3"/>
    <p:sldId id="265" r:id="rId4"/>
    <p:sldId id="262" r:id="rId5"/>
    <p:sldId id="266" r:id="rId6"/>
    <p:sldId id="274" r:id="rId7"/>
    <p:sldId id="261" r:id="rId8"/>
    <p:sldId id="273" r:id="rId9"/>
    <p:sldId id="276" r:id="rId10"/>
    <p:sldId id="268" r:id="rId11"/>
    <p:sldId id="25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19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3" autoAdjust="0"/>
    <p:restoredTop sz="94660"/>
  </p:normalViewPr>
  <p:slideViewPr>
    <p:cSldViewPr snapToGrid="0">
      <p:cViewPr>
        <p:scale>
          <a:sx n="67" d="100"/>
          <a:sy n="67" d="100"/>
        </p:scale>
        <p:origin x="9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D13BBE5-0BEA-4494-9BEF-C8C2F48C9E2D}" type="datetimeFigureOut">
              <a:rPr lang="zh-CN" altLang="en-US" smtClean="0"/>
              <a:pPr/>
              <a:t>2022/2/7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85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61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7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0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250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6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4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9442"/>
            <a:ext cx="12192000" cy="6876884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 descr="矢量智能"/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.emf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openxmlformats.org/officeDocument/2006/relationships/oleObject" Target="../embeddings/oleObject1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26081">
            <a:off x="10889795" y="2977384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-266065" y="271348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573" y="6082832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C552E6-B08C-41E3-92F2-33F357289AA7}"/>
              </a:ext>
            </a:extLst>
          </p:cNvPr>
          <p:cNvSpPr/>
          <p:nvPr/>
        </p:nvSpPr>
        <p:spPr>
          <a:xfrm>
            <a:off x="2611929" y="63480"/>
            <a:ext cx="74997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2700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  <a:endParaRPr lang="en-US" sz="2000" b="0" cap="none" spc="0" dirty="0">
              <a:ln w="12700">
                <a:noFill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n w="12700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VĂN THỌ</a:t>
            </a:r>
            <a:endParaRPr lang="en-US" sz="2000" b="0" cap="none" spc="0" dirty="0">
              <a:ln w="12700">
                <a:noFill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9B95599-2820-439D-B388-1724CCB8A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053949"/>
              </p:ext>
            </p:extLst>
          </p:nvPr>
        </p:nvGraphicFramePr>
        <p:xfrm>
          <a:off x="1328025" y="-3165"/>
          <a:ext cx="1782384" cy="13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Document" r:id="rId12" imgW="2440011" imgH="2443432" progId="Word.Document.8">
                  <p:embed/>
                </p:oleObj>
              </mc:Choice>
              <mc:Fallback>
                <p:oleObj name="Document" r:id="rId12" imgW="2440011" imgH="2443432" progId="Word.Document.8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3BF972F-A752-4784-8837-18D668DBA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28025" y="-3165"/>
                        <a:ext cx="1782384" cy="134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5">
            <a:extLst>
              <a:ext uri="{FF2B5EF4-FFF2-40B4-BE49-F238E27FC236}">
                <a16:creationId xmlns:a16="http://schemas.microsoft.com/office/drawing/2014/main" id="{0C15725A-4E81-44CB-B8DE-C248CB35EDE0}"/>
              </a:ext>
            </a:extLst>
          </p:cNvPr>
          <p:cNvSpPr txBox="1"/>
          <p:nvPr/>
        </p:nvSpPr>
        <p:spPr>
          <a:xfrm>
            <a:off x="3758500" y="1686887"/>
            <a:ext cx="5646757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4000" dirty="0">
                <a:solidFill>
                  <a:srgbClr val="401010"/>
                </a:solidFill>
                <a:latin typeface="Forte" panose="03060902040502070203" pitchFamily="66" charset="0"/>
              </a:rPr>
              <a:t> </a:t>
            </a:r>
            <a:r>
              <a:rPr lang="en-US" altLang="zh-CN" sz="6000" b="1" dirty="0">
                <a:solidFill>
                  <a:schemeClr val="accent5">
                    <a:lumMod val="50000"/>
                  </a:schemeClr>
                </a:solidFill>
                <a:latin typeface="American Typewriter" panose="02090604020004020304" pitchFamily="18" charset="77"/>
              </a:rPr>
              <a:t>PHÁT ĐỘNG CUỘC THI</a:t>
            </a:r>
            <a:endParaRPr lang="zh-CN" altLang="en-US" sz="6000" b="1" dirty="0">
              <a:solidFill>
                <a:schemeClr val="accent5">
                  <a:lumMod val="50000"/>
                </a:schemeClr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93741670-1846-43D1-8341-62B6E25158C1}"/>
              </a:ext>
            </a:extLst>
          </p:cNvPr>
          <p:cNvSpPr txBox="1"/>
          <p:nvPr/>
        </p:nvSpPr>
        <p:spPr>
          <a:xfrm>
            <a:off x="1731868" y="2289085"/>
            <a:ext cx="917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Georgia" panose="02040502050405020303" pitchFamily="18" charset="0"/>
                <a:ea typeface="汉仪黑荔枝体简" panose="00020600040101010101" pitchFamily="18" charset="-122"/>
              </a:rPr>
              <a:t>“NÉT VẼ XANH”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thứ XX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VN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Năm học 2021 - 2022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95a400b30657058d3280f44b1f2d0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507" y="4311015"/>
            <a:ext cx="5258435" cy="2546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70BE8B-6C58-5048-81F4-0FAC87556263}"/>
              </a:ext>
            </a:extLst>
          </p:cNvPr>
          <p:cNvSpPr txBox="1"/>
          <p:nvPr/>
        </p:nvSpPr>
        <p:spPr>
          <a:xfrm>
            <a:off x="1534886" y="693447"/>
            <a:ext cx="453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Cơ cấu giải thưởng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BFF31-43B6-BB4E-A79D-CC72907465BD}"/>
              </a:ext>
            </a:extLst>
          </p:cNvPr>
          <p:cNvSpPr txBox="1"/>
          <p:nvPr/>
        </p:nvSpPr>
        <p:spPr>
          <a:xfrm>
            <a:off x="1669914" y="4040630"/>
            <a:ext cx="8424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Thí sinh đoạt giải được Sở Giáo dục và Đào tạo cấp giấy khen kèm theo quà tặng từ ban tổ chức và các đơn vị tài trợ.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70760-0F83-BD4C-8165-2A93503A8552}"/>
              </a:ext>
            </a:extLst>
          </p:cNvPr>
          <p:cNvSpPr txBox="1"/>
          <p:nvPr/>
        </p:nvSpPr>
        <p:spPr>
          <a:xfrm>
            <a:off x="1669914" y="1398832"/>
            <a:ext cx="41633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Giải chính: 230 giải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nhất: 25 giải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nhì: 50 giải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ba: 75 giải 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khuyến khích: 80 giải </a:t>
            </a:r>
          </a:p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Giải sáng tạo, đôc đáo: 05 giải</a:t>
            </a:r>
          </a:p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Giải chủ đề: 15 giải </a:t>
            </a:r>
          </a:p>
        </p:txBody>
      </p:sp>
    </p:spTree>
    <p:extLst>
      <p:ext uri="{BB962C8B-B14F-4D97-AF65-F5344CB8AC3E}">
        <p14:creationId xmlns:p14="http://schemas.microsoft.com/office/powerpoint/2010/main" val="25310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5819" y="1305450"/>
            <a:ext cx="10185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Trên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đây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kế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hoạch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về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việc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tham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gia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cuộc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vẽ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Georgia" panose="02040502050405020303" pitchFamily="18" charset="0"/>
                <a:ea typeface="汉仪黑荔枝体简" panose="00020600040101010101" pitchFamily="18" charset="-122"/>
              </a:rPr>
              <a:t>“NÉT VẼ XANH”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thứ XX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Trường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TH Lê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Văn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Thọ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đề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nghị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triển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khai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đến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em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sinh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层 1-01 (12)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323"/>
            <a:ext cx="2994568" cy="25530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>
            <a:off x="2820744" y="2157675"/>
            <a:ext cx="865062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vi-VN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* Chủ đề cuộc thi: </a:t>
            </a:r>
            <a:r>
              <a:rPr lang="vi-VN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Tự do. Tuy nhiên. BTC khuyến khích thí sinh thực hiện tác phẩm với các </a:t>
            </a:r>
            <a:r>
              <a:rPr lang="vi-VN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chủ đề gợi ý: </a:t>
            </a:r>
          </a:p>
          <a:p>
            <a:pPr marL="285750" indent="-285750" defTabSz="914400">
              <a:lnSpc>
                <a:spcPct val="150000"/>
              </a:lnSpc>
              <a:buFontTx/>
              <a:buChar char="-"/>
              <a:defRPr/>
            </a:pPr>
            <a:r>
              <a:rPr lang="vi-VN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 phố tôi yêu (Di sản văn hoá/ hiện đại/ nghĩa tình)</a:t>
            </a:r>
          </a:p>
          <a:p>
            <a:pPr marL="285750" indent="-285750" defTabSz="914400">
              <a:lnSpc>
                <a:spcPct val="150000"/>
              </a:lnSpc>
              <a:buFontTx/>
              <a:buChar char="-"/>
              <a:defRPr/>
            </a:pPr>
            <a:r>
              <a:rPr lang="vi-VN" altLang="zh-C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Thiên nhiên ngoài khung cửa.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B18A7-92FB-DF49-8E32-F5A311B3E659}"/>
              </a:ext>
            </a:extLst>
          </p:cNvPr>
          <p:cNvSpPr txBox="1"/>
          <p:nvPr/>
        </p:nvSpPr>
        <p:spPr>
          <a:xfrm>
            <a:off x="3031788" y="1511344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Chủ đề cuộc thi</a:t>
            </a:r>
          </a:p>
        </p:txBody>
      </p:sp>
    </p:spTree>
    <p:extLst>
      <p:ext uri="{BB962C8B-B14F-4D97-AF65-F5344CB8AC3E}">
        <p14:creationId xmlns:p14="http://schemas.microsoft.com/office/powerpoint/2010/main" val="40696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4594" y="0"/>
            <a:ext cx="11997406" cy="6858000"/>
            <a:chOff x="3208972" y="1268413"/>
            <a:chExt cx="6192203" cy="4524058"/>
          </a:xfrm>
        </p:grpSpPr>
        <p:pic>
          <p:nvPicPr>
            <p:cNvPr id="2" name="图片 1" descr="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4412" y="1268413"/>
              <a:ext cx="5846763" cy="4278630"/>
            </a:xfrm>
            <a:prstGeom prst="rect">
              <a:avLst/>
            </a:prstGeom>
          </p:spPr>
        </p:pic>
        <p:pic>
          <p:nvPicPr>
            <p:cNvPr id="3" name="图片 2" descr="a79f80ffa08c290ea84e4d7ac0fbd56a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8972" y="4350386"/>
              <a:ext cx="2319655" cy="1442085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A69E7E6-47D2-4F69-B0AE-34D3C4076A46}"/>
              </a:ext>
            </a:extLst>
          </p:cNvPr>
          <p:cNvSpPr txBox="1"/>
          <p:nvPr/>
        </p:nvSpPr>
        <p:spPr>
          <a:xfrm>
            <a:off x="1304056" y="2121998"/>
            <a:ext cx="10734642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* </a:t>
            </a:r>
            <a:r>
              <a:rPr kumimoji="0" lang="en-US" altLang="zh-CN" sz="36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dự</a:t>
            </a:r>
            <a:r>
              <a: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bao </a:t>
            </a:r>
            <a:r>
              <a:rPr kumimoji="0" lang="en-US" altLang="zh-CN" sz="36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gồm</a:t>
            </a:r>
            <a:r>
              <a:rPr kumimoji="0" lang="en-US" altLang="zh-C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Vẽ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trên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giấy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A3 (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nhân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)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Dành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cho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sinh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A, B, C,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Thiết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kế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bìa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sách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(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nhân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)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Dành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sinh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sinh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bảng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B, C </a:t>
            </a: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Mỗi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sinh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gửi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duy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nhất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01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bức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theo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loại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chọn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)</a:t>
            </a:r>
            <a:endParaRPr kumimoji="0" lang="en-US" altLang="zh-CN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>
            <a:extLst>
              <a:ext uri="{FF2B5EF4-FFF2-40B4-BE49-F238E27FC236}">
                <a16:creationId xmlns:a16="http://schemas.microsoft.com/office/drawing/2014/main" id="{27D41BEB-73E3-49FF-8FED-D01526B0FCD7}"/>
              </a:ext>
            </a:extLst>
          </p:cNvPr>
          <p:cNvSpPr txBox="1"/>
          <p:nvPr/>
        </p:nvSpPr>
        <p:spPr>
          <a:xfrm>
            <a:off x="1194228" y="1431703"/>
            <a:ext cx="9356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*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Đối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tượng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tham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gia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dự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chia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bảng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theo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lứa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tuổi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như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sau</a:t>
            </a:r>
            <a:r>
              <a:rPr lang="en-US" altLang="zh-CN" sz="24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</a:t>
            </a:r>
            <a:endParaRPr lang="en-US" altLang="zh-CN" sz="2400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marL="342900" lvl="0" indent="-342900" defTabSz="914400">
              <a:buFontTx/>
              <a:buChar char="-"/>
              <a:defRPr/>
            </a:pP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A (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Mầm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non )</a:t>
            </a:r>
          </a:p>
          <a:p>
            <a:pPr marL="342900" lvl="0" indent="-342900" defTabSz="914400">
              <a:buFontTx/>
              <a:buChar char="-"/>
              <a:defRPr/>
            </a:pP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B (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)</a:t>
            </a:r>
          </a:p>
          <a:p>
            <a:pPr marL="342900" lvl="0" indent="-342900" defTabSz="914400">
              <a:buFontTx/>
              <a:buChar char="-"/>
              <a:defRPr/>
            </a:pP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C (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cơ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sở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)</a:t>
            </a:r>
          </a:p>
          <a:p>
            <a:pPr marL="342900" lvl="0" indent="-342900" defTabSz="914400">
              <a:buFontTx/>
              <a:buChar char="-"/>
              <a:defRPr/>
            </a:pP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Bảng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D (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hoc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phổ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)</a:t>
            </a:r>
          </a:p>
          <a:p>
            <a:pPr lvl="0" defTabSz="914400"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Dành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cho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mọi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đối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tượng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sinh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trường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phổ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trường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yếu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tố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ngoài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trường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chuyên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biệt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trẻ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ở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mái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ấm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nhà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mở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)</a:t>
            </a:r>
            <a:endParaRPr lang="zh-CN" altLang="en-US" sz="2400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FEF84-57E2-F44A-B7A8-5C7C1FA6C559}"/>
              </a:ext>
            </a:extLst>
          </p:cNvPr>
          <p:cNvSpPr txBox="1"/>
          <p:nvPr/>
        </p:nvSpPr>
        <p:spPr>
          <a:xfrm>
            <a:off x="1194228" y="708072"/>
            <a:ext cx="7009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Đối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tượng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tham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gia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dự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endParaRPr lang="en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67B4556D-08AC-4E36-AC3C-EA2F38AE6591}"/>
              </a:ext>
            </a:extLst>
          </p:cNvPr>
          <p:cNvSpPr txBox="1"/>
          <p:nvPr/>
        </p:nvSpPr>
        <p:spPr>
          <a:xfrm>
            <a:off x="1076187" y="1382265"/>
            <a:ext cx="90475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defTabSz="914400">
              <a:lnSpc>
                <a:spcPct val="10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Thể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loại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trên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giấy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A3 (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nhân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)</a:t>
            </a:r>
          </a:p>
          <a:p>
            <a:pPr lvl="0" defTabSz="914400">
              <a:lnSpc>
                <a:spcPct val="10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dự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vẽ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trên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khổ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giấy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A3.</a:t>
            </a:r>
          </a:p>
          <a:p>
            <a:pPr lvl="0" defTabSz="914400">
              <a:lnSpc>
                <a:spcPct val="10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Không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giới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hạn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về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màu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sắc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chất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giấy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vẽ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lvl="0" defTabSz="914400">
              <a:lnSpc>
                <a:spcPct val="10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Không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giới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hạn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vật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như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Chì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màu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màu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bột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màu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…</a:t>
            </a:r>
          </a:p>
          <a:p>
            <a:pPr lvl="0" defTabSz="914400">
              <a:lnSpc>
                <a:spcPct val="10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dự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thể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sử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dụng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phương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pháp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cắt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dán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lvl="0" defTabSz="914400">
              <a:lnSpc>
                <a:spcPct val="100000"/>
              </a:lnSpc>
              <a:defRPr/>
            </a:pP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dự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là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sản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phẩm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sáng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tạo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nhân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sinh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chưa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gửi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đăng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hoặc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dự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cuộc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khác</a:t>
            </a:r>
            <a:r>
              <a:rPr lang="en-US" altLang="zh-CN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lvl="0" defTabSz="914400">
              <a:lnSpc>
                <a:spcPct val="10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Cuối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dự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phải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đầy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đủ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thông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tin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về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sinh</a:t>
            </a:r>
            <a:r>
              <a:rPr lang="en-US" altLang="zh-CN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5A48D-8E22-9743-9EA2-A73CCB836D6C}"/>
              </a:ext>
            </a:extLst>
          </p:cNvPr>
          <p:cNvSpPr txBox="1"/>
          <p:nvPr/>
        </p:nvSpPr>
        <p:spPr>
          <a:xfrm>
            <a:off x="1076187" y="616302"/>
            <a:ext cx="557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Quy định về tranh dự thi</a:t>
            </a:r>
          </a:p>
        </p:txBody>
      </p:sp>
    </p:spTree>
    <p:extLst>
      <p:ext uri="{BB962C8B-B14F-4D97-AF65-F5344CB8AC3E}">
        <p14:creationId xmlns:p14="http://schemas.microsoft.com/office/powerpoint/2010/main" val="18280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889584-FE92-0C4B-AFC6-93064D8D68C8}"/>
              </a:ext>
            </a:extLst>
          </p:cNvPr>
          <p:cNvSpPr txBox="1"/>
          <p:nvPr/>
        </p:nvSpPr>
        <p:spPr>
          <a:xfrm>
            <a:off x="1306286" y="538843"/>
            <a:ext cx="4980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Thông tin thí sinh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DF3A8-D3C2-C245-9A30-299CA382B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6429" r="27133" b="9761"/>
          <a:stretch/>
        </p:blipFill>
        <p:spPr>
          <a:xfrm>
            <a:off x="1126671" y="1633905"/>
            <a:ext cx="8507186" cy="3590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5A744-7EBD-9C4D-BECA-619B2A21D137}"/>
              </a:ext>
            </a:extLst>
          </p:cNvPr>
          <p:cNvSpPr txBox="1"/>
          <p:nvPr/>
        </p:nvSpPr>
        <p:spPr>
          <a:xfrm>
            <a:off x="1306286" y="1182235"/>
            <a:ext cx="6183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sinh phải dán thông tin mặt sau theo mẫu</a:t>
            </a:r>
          </a:p>
        </p:txBody>
      </p:sp>
    </p:spTree>
    <p:extLst>
      <p:ext uri="{BB962C8B-B14F-4D97-AF65-F5344CB8AC3E}">
        <p14:creationId xmlns:p14="http://schemas.microsoft.com/office/powerpoint/2010/main" val="41517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9ee519948487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54" y="5689432"/>
            <a:ext cx="2100272" cy="1168568"/>
          </a:xfrm>
          <a:prstGeom prst="rect">
            <a:avLst/>
          </a:prstGeom>
        </p:spPr>
      </p:pic>
      <p:sp>
        <p:nvSpPr>
          <p:cNvPr id="27" name="文本框 12">
            <a:extLst>
              <a:ext uri="{FF2B5EF4-FFF2-40B4-BE49-F238E27FC236}">
                <a16:creationId xmlns:a16="http://schemas.microsoft.com/office/drawing/2014/main" id="{0F5826FE-C8A7-4AE5-9534-EB0871AA327F}"/>
              </a:ext>
            </a:extLst>
          </p:cNvPr>
          <p:cNvSpPr txBox="1"/>
          <p:nvPr/>
        </p:nvSpPr>
        <p:spPr>
          <a:xfrm>
            <a:off x="1945106" y="1960292"/>
            <a:ext cx="7715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nay 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đến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highlight>
                  <a:srgbClr val="FFFF00"/>
                </a:highligh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hết</a:t>
            </a:r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highlight>
                  <a:srgbClr val="FFFF00"/>
                </a:highligh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14/03/2022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408FB-0AFD-F94F-8781-8D0BF3016E9F}"/>
              </a:ext>
            </a:extLst>
          </p:cNvPr>
          <p:cNvSpPr txBox="1"/>
          <p:nvPr/>
        </p:nvSpPr>
        <p:spPr>
          <a:xfrm>
            <a:off x="3082805" y="1168568"/>
            <a:ext cx="5440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Thời gian làm bài dự thi</a:t>
            </a:r>
          </a:p>
        </p:txBody>
      </p:sp>
    </p:spTree>
    <p:extLst>
      <p:ext uri="{BB962C8B-B14F-4D97-AF65-F5344CB8AC3E}">
        <p14:creationId xmlns:p14="http://schemas.microsoft.com/office/powerpoint/2010/main" val="6094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75E5B5-16B0-DB44-BE50-929DCFCF890C}"/>
              </a:ext>
            </a:extLst>
          </p:cNvPr>
          <p:cNvSpPr txBox="1"/>
          <p:nvPr/>
        </p:nvSpPr>
        <p:spPr>
          <a:xfrm>
            <a:off x="1095055" y="1460008"/>
            <a:ext cx="8944295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Trường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Lê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Văn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Thọ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-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Trường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phát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cuộc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thi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nhận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sinh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lập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danh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sách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sinh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tham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gia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gửi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lượng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gửi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về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ban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tổ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chức</a:t>
            </a:r>
            <a:r>
              <a:rPr lang="en-US" altLang="zh-CN" sz="24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1D437-6462-664E-9694-33ED7027D357}"/>
              </a:ext>
            </a:extLst>
          </p:cNvPr>
          <p:cNvSpPr txBox="1"/>
          <p:nvPr/>
        </p:nvSpPr>
        <p:spPr>
          <a:xfrm>
            <a:off x="1095055" y="813677"/>
            <a:ext cx="557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Địa điểm nhận bài dự thi</a:t>
            </a:r>
          </a:p>
        </p:txBody>
      </p:sp>
    </p:spTree>
    <p:extLst>
      <p:ext uri="{BB962C8B-B14F-4D97-AF65-F5344CB8AC3E}">
        <p14:creationId xmlns:p14="http://schemas.microsoft.com/office/powerpoint/2010/main" val="40802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33AA5-1A98-8748-B23F-9193E32CA27A}"/>
              </a:ext>
            </a:extLst>
          </p:cNvPr>
          <p:cNvSpPr txBox="1"/>
          <p:nvPr/>
        </p:nvSpPr>
        <p:spPr>
          <a:xfrm>
            <a:off x="1669141" y="914401"/>
            <a:ext cx="624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Các bài dự thi không hợp lệ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DF2C8-7B8B-2B44-9CEB-4C84C71938E3}"/>
              </a:ext>
            </a:extLst>
          </p:cNvPr>
          <p:cNvSpPr txBox="1"/>
          <p:nvPr/>
        </p:nvSpPr>
        <p:spPr>
          <a:xfrm>
            <a:off x="1669141" y="1825598"/>
            <a:ext cx="5043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sao chép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nộp sau thời hạn quy định 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thiếu các thông tin thí sinh</a:t>
            </a:r>
          </a:p>
          <a:p>
            <a:pPr marL="285750" indent="-285750">
              <a:buFontTx/>
              <a:buChar char="-"/>
            </a:pP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kích thước khổ giấy quy định. </a:t>
            </a:r>
          </a:p>
        </p:txBody>
      </p:sp>
    </p:spTree>
    <p:extLst>
      <p:ext uri="{BB962C8B-B14F-4D97-AF65-F5344CB8AC3E}">
        <p14:creationId xmlns:p14="http://schemas.microsoft.com/office/powerpoint/2010/main" val="22618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1042</TotalTime>
  <Words>611</Words>
  <Application>Microsoft Macintosh PowerPoint</Application>
  <PresentationFormat>Widescreen</PresentationFormat>
  <Paragraphs>59</Paragraphs>
  <Slides>11</Slides>
  <Notes>8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American Typewriter</vt:lpstr>
      <vt:lpstr>Arial</vt:lpstr>
      <vt:lpstr>Forte</vt:lpstr>
      <vt:lpstr>Georgia</vt:lpstr>
      <vt:lpstr>inpin heiti</vt:lpstr>
      <vt:lpstr>Times New Roman</vt:lpstr>
      <vt:lpstr>包图主题2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Microsoft Office User</cp:lastModifiedBy>
  <cp:revision>183</cp:revision>
  <dcterms:created xsi:type="dcterms:W3CDTF">2017-08-18T03:02:00Z</dcterms:created>
  <dcterms:modified xsi:type="dcterms:W3CDTF">2022-02-08T00:00:16Z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